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7" r:id="rId3"/>
    <p:sldId id="359" r:id="rId5"/>
    <p:sldId id="360" r:id="rId6"/>
    <p:sldId id="374" r:id="rId7"/>
    <p:sldId id="375" r:id="rId8"/>
    <p:sldId id="377" r:id="rId9"/>
    <p:sldId id="390" r:id="rId10"/>
    <p:sldId id="291" r:id="rId11"/>
    <p:sldId id="393" r:id="rId12"/>
    <p:sldId id="394" r:id="rId13"/>
    <p:sldId id="392" r:id="rId14"/>
    <p:sldId id="39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 userDrawn="1">
          <p15:clr>
            <a:srgbClr val="A4A3A4"/>
          </p15:clr>
        </p15:guide>
        <p15:guide id="2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3D7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6" autoAdjust="0"/>
    <p:restoredTop sz="95387" autoAdjust="0"/>
  </p:normalViewPr>
  <p:slideViewPr>
    <p:cSldViewPr snapToGrid="0" showGuides="1">
      <p:cViewPr varScale="1">
        <p:scale>
          <a:sx n="84" d="100"/>
          <a:sy n="84" d="100"/>
        </p:scale>
        <p:origin x="285" y="42"/>
      </p:cViewPr>
      <p:guideLst>
        <p:guide orient="horz" pos="2219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829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E627-AC3B-4BB5-A330-7F7F083169B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CBED-1363-4FDB-B4C8-A06ACFE08A3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5E6C-173D-433B-A34A-167DC24B426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F0A5-1087-41D0-863F-D517773395D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F8BE-5063-4F34-92EA-B3FA843CFEA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r>
              <a:rPr lang="en-US" altLang="zh-CN" dirty="0"/>
              <a:t>/18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2B46-BFB9-4CEF-93EC-34E5AD6D003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AA0C-B1BD-4BCF-A3B8-708428A52EE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93D6-D454-43F6-A870-BD41E383CC8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68832-DD79-4DDD-BB66-19DFD0E3EA8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09E26-EE57-44FC-858A-1B70E672902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F654-30F8-442A-AC99-FC962397629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9766-F52F-4A3F-8A78-9B1927FC31F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18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11085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880915" y="0"/>
            <a:ext cx="31108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662096" y="3455347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765140" y="5079845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095186" y="649462"/>
            <a:ext cx="2123437" cy="212343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2000">
                <a:srgbClr val="FFFFFF"/>
              </a:gs>
              <a:gs pos="100000">
                <a:srgbClr val="0070C0">
                  <a:tint val="0"/>
                </a:srgbClr>
              </a:gs>
            </a:gsLst>
            <a:lin ang="2700000" scaled="1"/>
            <a:tileRect/>
          </a:gradFill>
          <a:ln w="73025" cap="flat" cmpd="sng" algn="ctr">
            <a:solidFill>
              <a:srgbClr val="F2F2F2"/>
            </a:solidFill>
            <a:prstDash val="solid"/>
          </a:ln>
          <a:effectLst>
            <a:outerShdw blurRad="190500" dist="254000" dir="2699985" rotWithShape="0">
              <a:scrgbClr r="0" g="0" b="0">
                <a:alpha val="23000"/>
              </a:scrgbClr>
            </a:outerShdw>
          </a:effectLst>
        </p:spPr>
        <p:txBody>
          <a:bodyPr rtlCol="0" anchor="ctr"/>
          <a:lstStyle/>
          <a:p>
            <a:pPr algn="ctr" defTabSz="1088390">
              <a:defRPr/>
            </a:pPr>
            <a:endParaRPr lang="zh-CN" altLang="en-US" sz="3200" kern="0">
              <a:solidFill>
                <a:srgbClr val="000000"/>
              </a:solidFill>
              <a:latin typeface="Impact" panose="020B0806030902050204"/>
              <a:ea typeface="方正姚体" panose="0201060103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6" y="746331"/>
            <a:ext cx="2005547" cy="20055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92295" y="5563870"/>
            <a:ext cx="3746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来源：</a:t>
            </a:r>
            <a:r>
              <a:rPr lang="en-US" altLang="zh-CN" sz="2400" dirty="0"/>
              <a:t>Information Fusion</a:t>
            </a:r>
            <a:endParaRPr lang="en-US" altLang="zh-CN" sz="24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895475" y="3514090"/>
            <a:ext cx="8944610" cy="150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solidFill>
                  <a:srgbClr val="1F4E79"/>
                </a:solidFill>
              </a:rPr>
              <a:t>CrossFuse: A </a:t>
            </a:r>
            <a:r>
              <a:rPr lang="en-US" altLang="zh-CN" sz="4400">
                <a:solidFill>
                  <a:srgbClr val="1F4E79"/>
                </a:solidFill>
                <a:highlight>
                  <a:srgbClr val="FFFF00"/>
                </a:highlight>
              </a:rPr>
              <a:t>novel cross attention mechanism</a:t>
            </a:r>
            <a:r>
              <a:rPr lang="en-US" altLang="zh-CN" sz="4400">
                <a:solidFill>
                  <a:srgbClr val="1F4E79"/>
                </a:solidFill>
              </a:rPr>
              <a:t> based infrared and visible</a:t>
            </a:r>
            <a:endParaRPr lang="en-US" altLang="zh-CN" sz="4400">
              <a:solidFill>
                <a:srgbClr val="1F4E79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41620" y="5080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Hui Li ∗, Xiao-Jun Wu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867410"/>
            <a:ext cx="9123680" cy="5741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54158" r="1086"/>
          <a:stretch>
            <a:fillRect/>
          </a:stretch>
        </p:blipFill>
        <p:spPr>
          <a:xfrm>
            <a:off x="234315" y="876935"/>
            <a:ext cx="11852275" cy="26460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4650" y="3129915"/>
            <a:ext cx="11659235" cy="29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05" y="867410"/>
            <a:ext cx="9069705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785"/>
            <a:ext cx="4435475" cy="140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205" y="946785"/>
            <a:ext cx="7075805" cy="5807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3220" y="4788071"/>
            <a:ext cx="1180650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融合</a:t>
            </a:r>
            <a:r>
              <a:rPr lang="zh-CN" altLang="en-US" sz="2400" b="1" dirty="0"/>
              <a:t>目的</a:t>
            </a:r>
            <a:r>
              <a:rPr lang="zh-CN" altLang="en-US" sz="2400" dirty="0"/>
              <a:t>：更多</a:t>
            </a:r>
            <a:r>
              <a:rPr lang="zh-CN" altLang="en-US" sz="2400" b="1" dirty="0"/>
              <a:t>互补信息</a:t>
            </a:r>
            <a:r>
              <a:rPr lang="zh-CN" altLang="en-US" sz="2400" dirty="0"/>
              <a:t>和较少</a:t>
            </a:r>
            <a:r>
              <a:rPr lang="zh-CN" altLang="en-US" sz="2400" b="1" dirty="0"/>
              <a:t>冗余特征</a:t>
            </a:r>
            <a:r>
              <a:rPr lang="zh-CN" altLang="en-US" sz="2400" dirty="0"/>
              <a:t>的单幅图像</a:t>
            </a:r>
            <a:endParaRPr lang="zh-CN" altLang="en-US" sz="2400" dirty="0"/>
          </a:p>
          <a:p>
            <a:r>
              <a:rPr lang="zh-CN" altLang="en-US" sz="2400" dirty="0"/>
              <a:t>融合</a:t>
            </a:r>
            <a:r>
              <a:rPr lang="zh-CN" altLang="en-US" sz="2400" b="1" dirty="0"/>
              <a:t>难点</a:t>
            </a:r>
            <a:r>
              <a:rPr lang="zh-CN" altLang="en-US" sz="2400" dirty="0"/>
              <a:t>：模态之间存在较大的相似性差异的图像</a:t>
            </a:r>
            <a:r>
              <a:rPr lang="zh-CN" altLang="en-US" sz="2400" b="1" dirty="0"/>
              <a:t>互补信息提取困难</a:t>
            </a:r>
            <a:endParaRPr lang="zh-CN" altLang="en-US" sz="2400" dirty="0"/>
          </a:p>
          <a:p>
            <a:r>
              <a:rPr lang="zh-CN" altLang="en-US" sz="2400" dirty="0"/>
              <a:t>先前工作</a:t>
            </a:r>
            <a:r>
              <a:rPr lang="zh-CN" altLang="en-US" sz="2400" b="1" dirty="0"/>
              <a:t>不足</a:t>
            </a:r>
            <a:r>
              <a:rPr lang="zh-CN" altLang="en-US" sz="2400" dirty="0"/>
              <a:t>：常见的交叉注意模块只考虑图像的</a:t>
            </a:r>
            <a:r>
              <a:rPr lang="zh-CN" altLang="en-US" sz="2400" b="1" dirty="0"/>
              <a:t>相关性</a:t>
            </a:r>
            <a:r>
              <a:rPr lang="zh-CN" altLang="en-US" sz="2400" dirty="0"/>
              <a:t>，而图像融合任务需要关注</a:t>
            </a:r>
            <a:r>
              <a:rPr lang="zh-CN" altLang="en-US" sz="2400" b="1" dirty="0"/>
              <a:t>互补性（不相关性）。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867410"/>
            <a:ext cx="6210300" cy="3935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270" y="1374140"/>
            <a:ext cx="3207385" cy="278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93040" y="4582160"/>
            <a:ext cx="11806555" cy="15093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400" b="1" dirty="0"/>
              <a:t>基于</a:t>
            </a:r>
            <a:r>
              <a:rPr lang="en-US" altLang="zh-CN" sz="2400" b="1" dirty="0"/>
              <a:t>CAM</a:t>
            </a:r>
            <a:r>
              <a:rPr lang="zh-CN" altLang="en-US" sz="2400" b="1" dirty="0"/>
              <a:t>的融合网络着眼于图像融合任务的根本问题，其中图像融合任务中的交叉注意机制应增强互补（不相关）信息并减少冗余（相关）特征，提出了一种新的交叉注意机制（</a:t>
            </a:r>
            <a:r>
              <a:rPr lang="en-US" altLang="zh-CN" sz="2400" b="1" dirty="0"/>
              <a:t>CAM</a:t>
            </a:r>
            <a:r>
              <a:rPr lang="zh-CN" altLang="en-US" sz="2400" b="1" dirty="0"/>
              <a:t>）来增强互补信息。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45" y="1051560"/>
            <a:ext cx="9770745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7890" y="264160"/>
            <a:ext cx="4467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新交叉注意力机制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" y="1144270"/>
            <a:ext cx="7471410" cy="4257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550" y="5946775"/>
            <a:ext cx="1134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re-softmax</a:t>
            </a:r>
            <a:r>
              <a:rPr lang="zh-CN" altLang="en-US"/>
              <a:t>（</a:t>
            </a:r>
            <a:r>
              <a:rPr lang="en-US" altLang="zh-CN"/>
              <a:t>⋅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操作是交叉注意力块的关键部分，它可以迫使网络关注不同模态之间的互补（不相关）信息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895" y="1267460"/>
            <a:ext cx="3740785" cy="1822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310" y="3429000"/>
            <a:ext cx="424815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58683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1475740"/>
            <a:ext cx="4219575" cy="752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2141855"/>
            <a:ext cx="4408170" cy="814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2917825"/>
            <a:ext cx="3851275" cy="6750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8345" y="1162685"/>
            <a:ext cx="420751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强度损失函数：关注</a:t>
            </a:r>
            <a:r>
              <a:rPr lang="zh-CN" altLang="en-US" b="1"/>
              <a:t>光照</a:t>
            </a:r>
            <a:r>
              <a:rPr lang="zh-CN" altLang="en-US"/>
              <a:t>和</a:t>
            </a:r>
            <a:r>
              <a:rPr lang="zh-CN" altLang="en-US" b="1"/>
              <a:t>轮廓</a:t>
            </a:r>
            <a:r>
              <a:rPr lang="zh-CN" altLang="en-US"/>
              <a:t>信息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r="5736" b="-12917"/>
          <a:stretch>
            <a:fillRect/>
          </a:stretch>
        </p:blipFill>
        <p:spPr>
          <a:xfrm>
            <a:off x="6570345" y="1625600"/>
            <a:ext cx="5405120" cy="5162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80" y="2360295"/>
            <a:ext cx="2295525" cy="4286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70345" y="1162685"/>
            <a:ext cx="4782820" cy="841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梯度损失函数：保证</a:t>
            </a:r>
            <a:r>
              <a:rPr lang="zh-CN" altLang="en-US" b="1"/>
              <a:t>细节</a:t>
            </a:r>
            <a:r>
              <a:rPr lang="zh-CN" altLang="en-US"/>
              <a:t>信息的保留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05" y="3622675"/>
            <a:ext cx="11191875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4037965"/>
            <a:ext cx="7353300" cy="2552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830"/>
            <a:ext cx="6246495" cy="24898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r="1641" b="1507"/>
          <a:stretch>
            <a:fillRect/>
          </a:stretch>
        </p:blipFill>
        <p:spPr>
          <a:xfrm>
            <a:off x="6025515" y="1463675"/>
            <a:ext cx="6166485" cy="2489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895" y="867410"/>
            <a:ext cx="7270115" cy="41522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75" y="71847"/>
            <a:ext cx="2336220" cy="673654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fld id="{18C8E5C5-05D3-4171-9F3F-370131363719}" type="slidenum">
              <a:rPr lang="zh-CN" altLang="en-US" smtClean="0"/>
            </a:fld>
            <a:r>
              <a:rPr lang="zh-CN" altLang="en-US" dirty="0"/>
              <a:t>页，共</a:t>
            </a:r>
            <a:r>
              <a:rPr lang="en-US" altLang="zh-CN" dirty="0"/>
              <a:t>15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-392" b="51705"/>
          <a:stretch>
            <a:fillRect/>
          </a:stretch>
        </p:blipFill>
        <p:spPr>
          <a:xfrm>
            <a:off x="234315" y="949325"/>
            <a:ext cx="12029440" cy="27876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5605" y="3206750"/>
            <a:ext cx="11659235" cy="29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WPS 演示</Application>
  <PresentationFormat>宽屏</PresentationFormat>
  <Paragraphs>64</Paragraphs>
  <Slides>12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Impact</vt:lpstr>
      <vt:lpstr>方正姚体</vt:lpstr>
      <vt:lpstr>微软雅黑</vt:lpstr>
      <vt:lpstr>Calibri</vt:lpstr>
      <vt:lpstr>Arial Unicode MS</vt:lpstr>
      <vt:lpstr>Calibri Light</vt:lpstr>
      <vt:lpstr>Noto Sans</vt:lpstr>
      <vt:lpstr>Sans Serif Collection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演示文稿3</dc:title>
  <dc:creator>LYK</dc:creator>
  <cp:lastModifiedBy>月色</cp:lastModifiedBy>
  <cp:revision>228</cp:revision>
  <dcterms:created xsi:type="dcterms:W3CDTF">2016-04-09T13:02:00Z</dcterms:created>
  <dcterms:modified xsi:type="dcterms:W3CDTF">2024-12-13T17:54:57Z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622F7BD1850F4F06BA1E231E3706CB8F_12</vt:lpwstr>
  </property>
</Properties>
</file>